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92" r:id="rId3"/>
    <p:sldId id="293" r:id="rId4"/>
    <p:sldId id="294" r:id="rId5"/>
    <p:sldId id="316" r:id="rId6"/>
    <p:sldId id="295" r:id="rId7"/>
    <p:sldId id="317" r:id="rId8"/>
    <p:sldId id="296" r:id="rId9"/>
    <p:sldId id="318" r:id="rId10"/>
    <p:sldId id="319" r:id="rId11"/>
    <p:sldId id="320" r:id="rId12"/>
    <p:sldId id="321" r:id="rId13"/>
    <p:sldId id="322" r:id="rId14"/>
    <p:sldId id="323" r:id="rId15"/>
    <p:sldId id="324" r:id="rId16"/>
    <p:sldId id="325" r:id="rId17"/>
    <p:sldId id="275" r:id="rId18"/>
  </p:sldIdLst>
  <p:sldSz cx="12192000" cy="6858000"/>
  <p:notesSz cx="6858000" cy="9144000"/>
  <p:defaultTextStyle>
    <a:defPPr>
      <a:defRPr lang="k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3399FF"/>
    <a:srgbClr val="108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E50B2D-D71D-40DF-97B4-80BEA69A36C4}" type="datetimeFigureOut">
              <a:rPr lang="ru-RU" smtClean="0"/>
              <a:t>27.02.2026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42C34-70CE-4D06-BC7C-17A4F92E74B4}" type="slidenum">
              <a:rPr lang="ru-RU" smtClean="0"/>
              <a:t>‹#›</a:t>
            </a:fld>
            <a:endParaRPr lang="ru-RU"/>
          </a:p>
        </p:txBody>
      </p:sp>
    </p:spTree>
    <p:extLst>
      <p:ext uri="{BB962C8B-B14F-4D97-AF65-F5344CB8AC3E}">
        <p14:creationId xmlns:p14="http://schemas.microsoft.com/office/powerpoint/2010/main" val="2156547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C8098570-85A8-451E-AF18-FA25C3FB3C3A}" type="datetimeFigureOut">
              <a:rPr lang="ru-RU" smtClean="0"/>
              <a:t>27.02.2026</a:t>
            </a:fld>
            <a:endParaRPr lang="ru-RU"/>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271389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1907375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8098570-85A8-451E-AF18-FA25C3FB3C3A}" type="datetimeFigureOut">
              <a:rPr lang="ru-RU" smtClean="0"/>
              <a:t>27.02.2026</a:t>
            </a:fld>
            <a:endParaRPr lang="ru-RU"/>
          </a:p>
        </p:txBody>
      </p:sp>
      <p:sp>
        <p:nvSpPr>
          <p:cNvPr id="5" name="Footer Placeholder 4"/>
          <p:cNvSpPr>
            <a:spLocks noGrp="1"/>
          </p:cNvSpPr>
          <p:nvPr>
            <p:ph type="ftr" sz="quarter" idx="11"/>
          </p:nvPr>
        </p:nvSpPr>
        <p:spPr>
          <a:xfrm>
            <a:off x="774923" y="5951811"/>
            <a:ext cx="7896279" cy="365125"/>
          </a:xfrm>
        </p:spPr>
        <p:txBody>
          <a:bodyPr/>
          <a:lstStyle/>
          <a:p>
            <a:endParaRPr lang="ru-RU"/>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68049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8098570-85A8-451E-AF18-FA25C3FB3C3A}" type="datetimeFigureOut">
              <a:rPr lang="ru-RU" smtClean="0"/>
              <a:t>27.02.2026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558300" y="5956137"/>
            <a:ext cx="1052508" cy="365125"/>
          </a:xfrm>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82334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27.02.2026</a:t>
            </a:fld>
            <a:endParaRPr lang="ru-RU"/>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2744097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8098570-85A8-451E-AF18-FA25C3FB3C3A}" type="datetimeFigureOut">
              <a:rPr lang="ru-RU" smtClean="0"/>
              <a:t>27.02.2026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40620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8098570-85A8-451E-AF18-FA25C3FB3C3A}" type="datetimeFigureOut">
              <a:rPr lang="ru-RU" smtClean="0"/>
              <a:t>27.02.2026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90639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8098570-85A8-451E-AF18-FA25C3FB3C3A}" type="datetimeFigureOut">
              <a:rPr lang="ru-RU" smtClean="0"/>
              <a:t>27.02.2026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314499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098570-85A8-451E-AF18-FA25C3FB3C3A}" type="datetimeFigureOut">
              <a:rPr lang="ru-RU" smtClean="0"/>
              <a:t>27.02.2026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544780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C8098570-85A8-451E-AF18-FA25C3FB3C3A}" type="datetimeFigureOut">
              <a:rPr lang="ru-RU" smtClean="0"/>
              <a:t>27.02.2026</a:t>
            </a:fld>
            <a:endParaRPr lang="ru-RU"/>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D2EF2B4-9FB4-445D-AF50-F6B84FAB12A9}" type="slidenum">
              <a:rPr lang="ru-RU" smtClean="0"/>
              <a:t>‹#›</a:t>
            </a:fld>
            <a:endParaRPr lang="ru-RU"/>
          </a:p>
        </p:txBody>
      </p:sp>
    </p:spTree>
    <p:extLst>
      <p:ext uri="{BB962C8B-B14F-4D97-AF65-F5344CB8AC3E}">
        <p14:creationId xmlns:p14="http://schemas.microsoft.com/office/powerpoint/2010/main" val="1948594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8098570-85A8-451E-AF18-FA25C3FB3C3A}" type="datetimeFigureOut">
              <a:rPr lang="ru-RU" smtClean="0"/>
              <a:t>27.02.2026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2EF2B4-9FB4-445D-AF50-F6B84FAB12A9}" type="slidenum">
              <a:rPr lang="ru-RU" smtClean="0"/>
              <a:t>‹#›</a:t>
            </a:fld>
            <a:endParaRPr lang="ru-RU"/>
          </a:p>
        </p:txBody>
      </p:sp>
    </p:spTree>
    <p:extLst>
      <p:ext uri="{BB962C8B-B14F-4D97-AF65-F5344CB8AC3E}">
        <p14:creationId xmlns:p14="http://schemas.microsoft.com/office/powerpoint/2010/main" val="2698410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C8098570-85A8-451E-AF18-FA25C3FB3C3A}" type="datetimeFigureOut">
              <a:rPr lang="ru-RU" smtClean="0"/>
              <a:t>27.02.2026</a:t>
            </a:fld>
            <a:endParaRPr lang="ru-RU"/>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RU"/>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D2EF2B4-9FB4-445D-AF50-F6B84FAB12A9}" type="slidenum">
              <a:rPr lang="ru-RU" smtClean="0"/>
              <a:t>‹#›</a:t>
            </a:fld>
            <a:endParaRPr lang="ru-RU"/>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3625361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717673-A929-4F95-AFDE-69CBABEA1E01}"/>
              </a:ext>
            </a:extLst>
          </p:cNvPr>
          <p:cNvSpPr>
            <a:spLocks noGrp="1"/>
          </p:cNvSpPr>
          <p:nvPr>
            <p:ph type="ctrTitle"/>
          </p:nvPr>
        </p:nvSpPr>
        <p:spPr>
          <a:xfrm>
            <a:off x="488058" y="1865999"/>
            <a:ext cx="11171352" cy="899688"/>
          </a:xfrm>
        </p:spPr>
        <p:txBody>
          <a:bodyPr>
            <a:noAutofit/>
          </a:bodyPr>
          <a:lstStyle/>
          <a:p>
            <a:pPr algn="ctr">
              <a:lnSpc>
                <a:spcPct val="107000"/>
              </a:lnSpc>
              <a:spcAft>
                <a:spcPts val="800"/>
              </a:spcAft>
            </a:pPr>
            <a:r>
              <a:rPr lang="kk-KZ"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Дәріс</a:t>
            </a:r>
            <a:r>
              <a:rPr lang="ru-RU"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a:t>
            </a:r>
            <a:r>
              <a:rPr lang="kk" sz="2800" b="1" dirty="0">
                <a:solidFill>
                  <a:srgbClr val="7030A0"/>
                </a:solidFill>
                <a:latin typeface="Times New Roman" panose="02020603050405020304" pitchFamily="18" charset="0"/>
                <a:ea typeface="Calibri" panose="020F0502020204030204" pitchFamily="34" charset="0"/>
                <a:cs typeface="Times New Roman" panose="02020603050405020304" pitchFamily="18" charset="0"/>
              </a:rPr>
              <a:t>3 </a:t>
            </a:r>
            <a:endParaRPr lang="ru-RU" sz="28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5" name="Таблица 4">
            <a:extLst>
              <a:ext uri="{FF2B5EF4-FFF2-40B4-BE49-F238E27FC236}">
                <a16:creationId xmlns:a16="http://schemas.microsoft.com/office/drawing/2014/main" id="{1B249F3F-8B2A-1D4C-A0BA-95C3E4721AAA}"/>
              </a:ext>
            </a:extLst>
          </p:cNvPr>
          <p:cNvGraphicFramePr>
            <a:graphicFrameLocks noGrp="1"/>
          </p:cNvGraphicFramePr>
          <p:nvPr>
            <p:extLst>
              <p:ext uri="{D42A27DB-BD31-4B8C-83A1-F6EECF244321}">
                <p14:modId xmlns:p14="http://schemas.microsoft.com/office/powerpoint/2010/main" val="2210753322"/>
              </p:ext>
            </p:extLst>
          </p:nvPr>
        </p:nvGraphicFramePr>
        <p:xfrm>
          <a:off x="2760453" y="3873260"/>
          <a:ext cx="6398059" cy="400208"/>
        </p:xfrm>
        <a:graphic>
          <a:graphicData uri="http://schemas.openxmlformats.org/drawingml/2006/table">
            <a:tbl>
              <a:tblPr>
                <a:tableStyleId>{5C22544A-7EE6-4342-B048-85BDC9FD1C3A}</a:tableStyleId>
              </a:tblPr>
              <a:tblGrid>
                <a:gridCol w="6398059">
                  <a:extLst>
                    <a:ext uri="{9D8B030D-6E8A-4147-A177-3AD203B41FA5}">
                      <a16:colId xmlns:a16="http://schemas.microsoft.com/office/drawing/2014/main" val="2147742503"/>
                    </a:ext>
                  </a:extLst>
                </a:gridCol>
              </a:tblGrid>
              <a:tr h="400208">
                <a:tc>
                  <a:txBody>
                    <a:bodyPr/>
                    <a:lstStyle/>
                    <a:p>
                      <a:pPr algn="ctr">
                        <a:lnSpc>
                          <a:spcPct val="115000"/>
                        </a:lnSpc>
                        <a:tabLst>
                          <a:tab pos="180340" algn="l"/>
                        </a:tabLst>
                      </a:pPr>
                      <a:r>
                        <a:rPr lang="kk"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Терең конволюциялық GAN</a:t>
                      </a:r>
                      <a:endParaRPr lang="ru-RU" sz="24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4494029"/>
                  </a:ext>
                </a:extLst>
              </a:tr>
            </a:tbl>
          </a:graphicData>
        </a:graphic>
      </p:graphicFrame>
    </p:spTree>
    <p:extLst>
      <p:ext uri="{BB962C8B-B14F-4D97-AF65-F5344CB8AC3E}">
        <p14:creationId xmlns:p14="http://schemas.microsoft.com/office/powerpoint/2010/main" val="1630292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3323D1-DEF4-A325-7C41-3D937B6F65F3}"/>
              </a:ext>
            </a:extLst>
          </p:cNvPr>
          <p:cNvSpPr>
            <a:spLocks noGrp="1"/>
          </p:cNvSpPr>
          <p:nvPr>
            <p:ph type="title"/>
          </p:nvPr>
        </p:nvSpPr>
        <p:spPr/>
        <p:txBody>
          <a:bodyPr/>
          <a:lstStyle/>
          <a:p>
            <a:pPr algn="ctr"/>
            <a:r>
              <a:rPr lang="kk" dirty="0">
                <a:solidFill>
                  <a:srgbClr val="FFC000"/>
                </a:solidFill>
              </a:rPr>
              <a:t>DCGAN көмегімен қолжазба сандарын жасау</a:t>
            </a:r>
            <a:endParaRPr lang="LID4096" dirty="0">
              <a:solidFill>
                <a:srgbClr val="FFC000"/>
              </a:solidFill>
            </a:endParaRPr>
          </a:p>
        </p:txBody>
      </p:sp>
      <p:sp>
        <p:nvSpPr>
          <p:cNvPr id="3" name="Объект 2">
            <a:extLst>
              <a:ext uri="{FF2B5EF4-FFF2-40B4-BE49-F238E27FC236}">
                <a16:creationId xmlns:a16="http://schemas.microsoft.com/office/drawing/2014/main" id="{A5A3D365-A6BB-56E8-5668-2CD6BB769D8B}"/>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Мұнда біз MNIST қолжазба цифрларымен тәжірибе жүргіземіз. Дегенмен, бұл жолы біз DCGAN архитектурасын қолданамыз және генератор мен дискриминаторды </a:t>
            </a:r>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желілер ретінде көрсетеміз. Бұл өзгерістен басқа, желі архитектурасының қалған бөлігі өзгеріссіз қалады. Сабақтың соңында біз екі GAN (дәстүрлі және DCGAN) арқылы алынған қолжазба цифрларының сапасын салыстырамыз, осылайша сіз озық желі архитектурасын пайдалану арқылы мүмкін болған жақсартуларды көре аласыз.</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560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532862-C24A-4FB8-D11A-B17937B70EBE}"/>
              </a:ext>
            </a:extLst>
          </p:cNvPr>
          <p:cNvSpPr>
            <a:spLocks noGrp="1"/>
          </p:cNvSpPr>
          <p:nvPr>
            <p:ph type="title"/>
          </p:nvPr>
        </p:nvSpPr>
        <p:spPr/>
        <p:txBody>
          <a:bodyPr/>
          <a:lstStyle/>
          <a:p>
            <a:pPr algn="ctr"/>
            <a:r>
              <a:rPr lang="kk" dirty="0">
                <a:solidFill>
                  <a:srgbClr val="FFC000"/>
                </a:solidFill>
              </a:rPr>
              <a:t>DCGAN көмегімен қолжазба сандарын жасау</a:t>
            </a:r>
            <a:endParaRPr lang="LID4096" dirty="0"/>
          </a:p>
        </p:txBody>
      </p:sp>
      <p:pic>
        <p:nvPicPr>
          <p:cNvPr id="4" name="Объект 3">
            <a:extLst>
              <a:ext uri="{FF2B5EF4-FFF2-40B4-BE49-F238E27FC236}">
                <a16:creationId xmlns:a16="http://schemas.microsoft.com/office/drawing/2014/main" id="{F40CF4FE-CE6E-4A96-36D6-C9B5DE37D28F}"/>
              </a:ext>
            </a:extLst>
          </p:cNvPr>
          <p:cNvPicPr>
            <a:picLocks noGrp="1" noChangeAspect="1"/>
          </p:cNvPicPr>
          <p:nvPr>
            <p:ph idx="1"/>
          </p:nvPr>
        </p:nvPicPr>
        <p:blipFill>
          <a:blip r:embed="rId2"/>
          <a:stretch>
            <a:fillRect/>
          </a:stretch>
        </p:blipFill>
        <p:spPr>
          <a:xfrm>
            <a:off x="3628221" y="2171497"/>
            <a:ext cx="4721547" cy="3678238"/>
          </a:xfrm>
          <a:prstGeom prst="rect">
            <a:avLst/>
          </a:prstGeom>
        </p:spPr>
      </p:pic>
    </p:spTree>
    <p:extLst>
      <p:ext uri="{BB962C8B-B14F-4D97-AF65-F5344CB8AC3E}">
        <p14:creationId xmlns:p14="http://schemas.microsoft.com/office/powerpoint/2010/main" val="20292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5F5CD6-37C2-6903-4FEE-9B29DECAA4C3}"/>
              </a:ext>
            </a:extLst>
          </p:cNvPr>
          <p:cNvSpPr>
            <a:spLocks noGrp="1"/>
          </p:cNvSpPr>
          <p:nvPr>
            <p:ph type="title"/>
          </p:nvPr>
        </p:nvSpPr>
        <p:spPr>
          <a:xfrm>
            <a:off x="581192" y="702156"/>
            <a:ext cx="11029616" cy="922363"/>
          </a:xfrm>
        </p:spPr>
        <p:txBody>
          <a:bodyPr/>
          <a:lstStyle/>
          <a:p>
            <a:pPr algn="ctr"/>
            <a:r>
              <a:rPr lang="kk" dirty="0">
                <a:solidFill>
                  <a:srgbClr val="FFC000"/>
                </a:solidFill>
              </a:rPr>
              <a:t>Бағдарлама коды</a:t>
            </a:r>
            <a:endParaRPr lang="LID4096" dirty="0">
              <a:solidFill>
                <a:srgbClr val="FFC000"/>
              </a:solidFill>
            </a:endParaRPr>
          </a:p>
        </p:txBody>
      </p:sp>
      <p:pic>
        <p:nvPicPr>
          <p:cNvPr id="4" name="Объект 3">
            <a:extLst>
              <a:ext uri="{FF2B5EF4-FFF2-40B4-BE49-F238E27FC236}">
                <a16:creationId xmlns:a16="http://schemas.microsoft.com/office/drawing/2014/main" id="{F4950B64-0C0A-32A2-5E14-4A2939C1CE2B}"/>
              </a:ext>
            </a:extLst>
          </p:cNvPr>
          <p:cNvPicPr>
            <a:picLocks noGrp="1" noChangeAspect="1"/>
          </p:cNvPicPr>
          <p:nvPr>
            <p:ph idx="1"/>
          </p:nvPr>
        </p:nvPicPr>
        <p:blipFill>
          <a:blip r:embed="rId2"/>
          <a:stretch>
            <a:fillRect/>
          </a:stretch>
        </p:blipFill>
        <p:spPr>
          <a:xfrm>
            <a:off x="2647468" y="1900239"/>
            <a:ext cx="6897063" cy="2648320"/>
          </a:xfrm>
          <a:prstGeom prst="rect">
            <a:avLst/>
          </a:prstGeom>
        </p:spPr>
      </p:pic>
      <p:pic>
        <p:nvPicPr>
          <p:cNvPr id="5" name="Рисунок 4">
            <a:extLst>
              <a:ext uri="{FF2B5EF4-FFF2-40B4-BE49-F238E27FC236}">
                <a16:creationId xmlns:a16="http://schemas.microsoft.com/office/drawing/2014/main" id="{3DBD693C-5E9F-85B2-3146-CCB4601283FC}"/>
              </a:ext>
            </a:extLst>
          </p:cNvPr>
          <p:cNvPicPr>
            <a:picLocks noChangeAspect="1"/>
          </p:cNvPicPr>
          <p:nvPr/>
        </p:nvPicPr>
        <p:blipFill>
          <a:blip r:embed="rId3"/>
          <a:stretch>
            <a:fillRect/>
          </a:stretch>
        </p:blipFill>
        <p:spPr>
          <a:xfrm>
            <a:off x="3378246" y="4732842"/>
            <a:ext cx="5630061" cy="1924319"/>
          </a:xfrm>
          <a:prstGeom prst="rect">
            <a:avLst/>
          </a:prstGeom>
        </p:spPr>
      </p:pic>
    </p:spTree>
    <p:extLst>
      <p:ext uri="{BB962C8B-B14F-4D97-AF65-F5344CB8AC3E}">
        <p14:creationId xmlns:p14="http://schemas.microsoft.com/office/powerpoint/2010/main" val="3260428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6241CA-C001-3ACB-B061-9B88D7D30BA8}"/>
              </a:ext>
            </a:extLst>
          </p:cNvPr>
          <p:cNvSpPr>
            <a:spLocks noGrp="1"/>
          </p:cNvSpPr>
          <p:nvPr>
            <p:ph type="title"/>
          </p:nvPr>
        </p:nvSpPr>
        <p:spPr>
          <a:xfrm>
            <a:off x="581192" y="702156"/>
            <a:ext cx="11029616" cy="863997"/>
          </a:xfrm>
        </p:spPr>
        <p:txBody>
          <a:bodyPr/>
          <a:lstStyle/>
          <a:p>
            <a:pPr algn="ctr"/>
            <a:r>
              <a:rPr lang="kk" dirty="0">
                <a:solidFill>
                  <a:srgbClr val="FFC000"/>
                </a:solidFill>
              </a:rPr>
              <a:t>Бағдарлама коды</a:t>
            </a:r>
            <a:endParaRPr lang="LID4096" dirty="0"/>
          </a:p>
        </p:txBody>
      </p:sp>
      <p:sp>
        <p:nvSpPr>
          <p:cNvPr id="3" name="Объект 2">
            <a:extLst>
              <a:ext uri="{FF2B5EF4-FFF2-40B4-BE49-F238E27FC236}">
                <a16:creationId xmlns:a16="http://schemas.microsoft.com/office/drawing/2014/main" id="{E91884AC-C729-F479-7C82-3CEFE7A30C0D}"/>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Дәстүрлі түрде, кескіндерді жіктеу есептері үшін </a:t>
            </a:r>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нейрондық желілер ( </a:t>
            </a:r>
            <a:r>
              <a:rPr lang="kk" dirty="0" err="1">
                <a:latin typeface="Times New Roman" panose="02020603050405020304" pitchFamily="18" charset="0"/>
                <a:cs typeface="Times New Roman" panose="02020603050405020304" pitchFamily="18" charset="0"/>
              </a:rPr>
              <a:t>ConvNets </a:t>
            </a:r>
            <a:r>
              <a:rPr lang="kk" dirty="0">
                <a:latin typeface="Times New Roman" panose="02020603050405020304" pitchFamily="18" charset="0"/>
                <a:cs typeface="Times New Roman" panose="02020603050405020304" pitchFamily="18" charset="0"/>
              </a:rPr>
              <a:t>) қолданылған, мұнда желі өлшемдері биіктігі × ені × түс арналарының саны болатын кескінді кіріс ретінде қабылдайды және бірқатар </a:t>
            </a:r>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қабаттар арқылы өлшемдері 1 × n болатын сынып ұпайларының бір векторын шығарады, мұндағы n - сынып белгілерінің саны.</a:t>
            </a:r>
          </a:p>
          <a:p>
            <a:r>
              <a:rPr lang="kk" dirty="0" err="1">
                <a:latin typeface="Times New Roman" panose="02020603050405020304" pitchFamily="18" charset="0"/>
                <a:cs typeface="Times New Roman" panose="02020603050405020304" pitchFamily="18" charset="0"/>
              </a:rPr>
              <a:t>ConvNet архитектурасын </a:t>
            </a:r>
            <a:r>
              <a:rPr lang="kk" dirty="0">
                <a:latin typeface="Times New Roman" panose="02020603050405020304" pitchFamily="18" charset="0"/>
                <a:cs typeface="Times New Roman" panose="02020603050405020304" pitchFamily="18" charset="0"/>
              </a:rPr>
              <a:t>пайдаланып кескін жасау үшін біз кері процесті орындаймыз: кескінді алып, оны векторға түрлендірудің орнына, біз векторды алып, оны кескінге дейін үлкейтеміз. Бұл процестің кілті - транспозицияланған конволюция. Әдетте кіріс кескінінің ені мен биіктігін азайту үшін және оның тереңдігін арттыру үшін кәдімгі конволюция қолданылатынын еске түсіріңіз. Транспозицияланған конволюция кері бағытта жұмыс істейді: ол ені мен биіктігін арттырады, сонымен бірге тереңдікті азайтады, бұл 4.4-суреттегі генератор желісінің диаграммасында көрсетілген.</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015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6F33BB-AB38-C188-F56F-6C33815AB971}"/>
              </a:ext>
            </a:extLst>
          </p:cNvPr>
          <p:cNvSpPr>
            <a:spLocks noGrp="1"/>
          </p:cNvSpPr>
          <p:nvPr>
            <p:ph type="title"/>
          </p:nvPr>
        </p:nvSpPr>
        <p:spPr/>
        <p:txBody>
          <a:bodyPr/>
          <a:lstStyle/>
          <a:p>
            <a:pPr algn="ctr"/>
            <a:r>
              <a:rPr lang="kk" dirty="0">
                <a:solidFill>
                  <a:srgbClr val="FFC000"/>
                </a:solidFill>
              </a:rPr>
              <a:t>Бағдарлама коды</a:t>
            </a:r>
            <a:endParaRPr lang="LID4096" dirty="0"/>
          </a:p>
        </p:txBody>
      </p:sp>
      <p:pic>
        <p:nvPicPr>
          <p:cNvPr id="4" name="Объект 3">
            <a:extLst>
              <a:ext uri="{FF2B5EF4-FFF2-40B4-BE49-F238E27FC236}">
                <a16:creationId xmlns:a16="http://schemas.microsoft.com/office/drawing/2014/main" id="{BA90EA6C-04FE-1400-EE03-27BF9AE81B75}"/>
              </a:ext>
            </a:extLst>
          </p:cNvPr>
          <p:cNvPicPr>
            <a:picLocks noGrp="1" noChangeAspect="1"/>
          </p:cNvPicPr>
          <p:nvPr>
            <p:ph idx="1"/>
          </p:nvPr>
        </p:nvPicPr>
        <p:blipFill>
          <a:blip r:embed="rId2"/>
          <a:stretch>
            <a:fillRect/>
          </a:stretch>
        </p:blipFill>
        <p:spPr>
          <a:xfrm>
            <a:off x="2356915" y="2310368"/>
            <a:ext cx="7478169" cy="3419952"/>
          </a:xfrm>
          <a:prstGeom prst="rect">
            <a:avLst/>
          </a:prstGeom>
        </p:spPr>
      </p:pic>
    </p:spTree>
    <p:extLst>
      <p:ext uri="{BB962C8B-B14F-4D97-AF65-F5344CB8AC3E}">
        <p14:creationId xmlns:p14="http://schemas.microsoft.com/office/powerpoint/2010/main" val="2282037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3459B4-1026-EEEA-F4EA-50E74A18EF02}"/>
              </a:ext>
            </a:extLst>
          </p:cNvPr>
          <p:cNvSpPr>
            <a:spLocks noGrp="1"/>
          </p:cNvSpPr>
          <p:nvPr>
            <p:ph type="title"/>
          </p:nvPr>
        </p:nvSpPr>
        <p:spPr/>
        <p:txBody>
          <a:bodyPr/>
          <a:lstStyle/>
          <a:p>
            <a:pPr algn="ctr"/>
            <a:r>
              <a:rPr lang="kk" dirty="0">
                <a:solidFill>
                  <a:srgbClr val="FFC000"/>
                </a:solidFill>
              </a:rPr>
              <a:t>Бағдарлама коды</a:t>
            </a:r>
            <a:endParaRPr lang="LID4096" dirty="0"/>
          </a:p>
        </p:txBody>
      </p:sp>
      <p:sp>
        <p:nvSpPr>
          <p:cNvPr id="3" name="Объект 2">
            <a:extLst>
              <a:ext uri="{FF2B5EF4-FFF2-40B4-BE49-F238E27FC236}">
                <a16:creationId xmlns:a16="http://schemas.microsoft.com/office/drawing/2014/main" id="{1441F3F3-67EF-6C55-D881-D271B59AABD9}"/>
              </a:ext>
            </a:extLst>
          </p:cNvPr>
          <p:cNvSpPr>
            <a:spLocks noGrp="1"/>
          </p:cNvSpPr>
          <p:nvPr>
            <p:ph idx="1"/>
          </p:nvPr>
        </p:nvSpPr>
        <p:spPr>
          <a:xfrm>
            <a:off x="581192" y="2180496"/>
            <a:ext cx="11029615" cy="4356491"/>
          </a:xfrm>
        </p:spPr>
        <p:txBody>
          <a:bodyPr>
            <a:normAutofit/>
          </a:bodyPr>
          <a:lstStyle/>
          <a:p>
            <a:pPr algn="just"/>
            <a:r>
              <a:rPr lang="kk" dirty="0">
                <a:latin typeface="Times New Roman" panose="02020603050405020304" pitchFamily="18" charset="0"/>
                <a:cs typeface="Times New Roman" panose="02020603050405020304" pitchFamily="18" charset="0"/>
              </a:rPr>
              <a:t>Генератор шу векторы z-ден басталады. </a:t>
            </a:r>
            <a:r>
              <a:rPr lang="kk" dirty="0" err="1">
                <a:latin typeface="Times New Roman" panose="02020603050405020304" pitchFamily="18" charset="0"/>
                <a:cs typeface="Times New Roman" panose="02020603050405020304" pitchFamily="18" charset="0"/>
              </a:rPr>
              <a:t>Толығымен байланысқан </a:t>
            </a:r>
            <a:r>
              <a:rPr lang="kk" dirty="0">
                <a:latin typeface="Times New Roman" panose="02020603050405020304" pitchFamily="18" charset="0"/>
                <a:cs typeface="Times New Roman" panose="02020603050405020304" pitchFamily="18" charset="0"/>
              </a:rPr>
              <a:t>қабатты пайдаланып, біз векторды кішкентай негізі (ені × биіктігі) және үлкен тереңдігі бар үш өлшемді жасырын қабатқа айналдырамыз. Транспозицияланған конволюцияларды қолдана отырып, кіріс деректері біртіндеп оның негізі артып, тереңдігі азаятындай етіп түрлендіріледі, біз синтездегіміз келетін кескін пішіні бар соңғы қабатқа жеткенше: 28 × 28 × 1. Әрбір транспозицияланған конволюция қабатынан кейін біз топтық нормалауды ReLU және Leaky белсендіру функциясын қолданамыз.</a:t>
            </a:r>
            <a:r>
              <a:rPr lang="en-US" dirty="0">
                <a:latin typeface="Times New Roman" panose="02020603050405020304" pitchFamily="18" charset="0"/>
                <a:cs typeface="Times New Roman" panose="02020603050405020304" pitchFamily="18" charset="0"/>
              </a:rPr>
              <a:t> </a:t>
            </a:r>
            <a:r>
              <a:rPr lang="kk" dirty="0">
                <a:latin typeface="Times New Roman" panose="02020603050405020304" pitchFamily="18" charset="0"/>
                <a:cs typeface="Times New Roman" panose="02020603050405020304" pitchFamily="18" charset="0"/>
              </a:rPr>
              <a:t>Соңғы деңгейде біз топтық нормалауды қолданбаймыз және ReLU орнына tanh белсендіру функциясын қолданамыз .</a:t>
            </a:r>
            <a:endParaRPr lang="LID4096"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8115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F4B17E-0CCE-0A9B-CDCB-2242E0A3140F}"/>
              </a:ext>
            </a:extLst>
          </p:cNvPr>
          <p:cNvSpPr>
            <a:spLocks noGrp="1"/>
          </p:cNvSpPr>
          <p:nvPr>
            <p:ph type="title"/>
          </p:nvPr>
        </p:nvSpPr>
        <p:spPr/>
        <p:txBody>
          <a:bodyPr/>
          <a:lstStyle/>
          <a:p>
            <a:pPr algn="ctr"/>
            <a:r>
              <a:rPr lang="kk" dirty="0">
                <a:solidFill>
                  <a:srgbClr val="FFC000"/>
                </a:solidFill>
              </a:rPr>
              <a:t>Бағдарлама коды</a:t>
            </a:r>
            <a:endParaRPr lang="LID4096" dirty="0"/>
          </a:p>
        </p:txBody>
      </p:sp>
      <p:sp>
        <p:nvSpPr>
          <p:cNvPr id="3" name="Объект 2">
            <a:extLst>
              <a:ext uri="{FF2B5EF4-FFF2-40B4-BE49-F238E27FC236}">
                <a16:creationId xmlns:a16="http://schemas.microsoft.com/office/drawing/2014/main" id="{F6D89E81-8624-B341-EDB6-8403C6F1F3B9}"/>
              </a:ext>
            </a:extLst>
          </p:cNvPr>
          <p:cNvSpPr>
            <a:spLocks noGrp="1"/>
          </p:cNvSpPr>
          <p:nvPr>
            <p:ph idx="1"/>
          </p:nvPr>
        </p:nvSpPr>
        <p:spPr>
          <a:xfrm>
            <a:off x="581192" y="2180496"/>
            <a:ext cx="11029615" cy="3975348"/>
          </a:xfrm>
        </p:spPr>
        <p:txBody>
          <a:bodyPr>
            <a:normAutofit fontScale="92500" lnSpcReduction="10000"/>
          </a:bodyPr>
          <a:lstStyle/>
          <a:p>
            <a:r>
              <a:rPr lang="kk" dirty="0">
                <a:latin typeface="Times New Roman" panose="02020603050405020304" pitchFamily="18" charset="0"/>
                <a:cs typeface="Times New Roman" panose="02020603050405020304" pitchFamily="18" charset="0"/>
              </a:rPr>
              <a:t>Барлық қадамдарды біріктіре отырып, біз келесі әрекеттерді орындаймыз:</a:t>
            </a:r>
          </a:p>
          <a:p>
            <a:r>
              <a:rPr lang="kk" dirty="0" err="1">
                <a:latin typeface="Times New Roman" panose="02020603050405020304" pitchFamily="18" charset="0"/>
                <a:cs typeface="Times New Roman" panose="02020603050405020304" pitchFamily="18" charset="0"/>
              </a:rPr>
              <a:t>толық байланысқан қабатты </a:t>
            </a:r>
            <a:r>
              <a:rPr lang="kk" dirty="0">
                <a:latin typeface="Times New Roman" panose="02020603050405020304" pitchFamily="18" charset="0"/>
                <a:cs typeface="Times New Roman" panose="02020603050405020304" pitchFamily="18" charset="0"/>
              </a:rPr>
              <a:t>пайдаланып 7 × 7 × 256 тензорға түрлендіріңіз . Транспозицияланған орамаларды пайдаланып, келесі қадамдарды орындаймыз:</a:t>
            </a:r>
          </a:p>
          <a:p>
            <a:r>
              <a:rPr lang="kk" dirty="0">
                <a:latin typeface="Times New Roman" panose="02020603050405020304" pitchFamily="18" charset="0"/>
                <a:cs typeface="Times New Roman" panose="02020603050405020304" pitchFamily="18" charset="0"/>
              </a:rPr>
              <a:t>2. Транспозицияланған конволюцияны қолданып, 7×7×256 тензорын 14×14×128 тензорына түрлендіріңіз.</a:t>
            </a:r>
          </a:p>
          <a:p>
            <a:r>
              <a:rPr lang="kk" dirty="0">
                <a:latin typeface="Times New Roman" panose="02020603050405020304" pitchFamily="18" charset="0"/>
                <a:cs typeface="Times New Roman" panose="02020603050405020304" pitchFamily="18" charset="0"/>
              </a:rPr>
              <a:t>3. Топтық нормалау және </a:t>
            </a:r>
            <a:r>
              <a:rPr lang="kk" dirty="0" err="1">
                <a:latin typeface="Times New Roman" panose="02020603050405020304" pitchFamily="18" charset="0"/>
                <a:cs typeface="Times New Roman" panose="02020603050405020304" pitchFamily="18" charset="0"/>
              </a:rPr>
              <a:t>ағып кетуді белсендіру функциясын қолданыңыз</a:t>
            </a:r>
            <a:r>
              <a:rPr lang="kk" dirty="0">
                <a:latin typeface="Times New Roman" panose="02020603050405020304" pitchFamily="18" charset="0"/>
                <a:cs typeface="Times New Roman" panose="02020603050405020304" pitchFamily="18" charset="0"/>
              </a:rPr>
              <a:t> </a:t>
            </a:r>
            <a:r>
              <a:rPr lang="kk" dirty="0" err="1">
                <a:latin typeface="Times New Roman" panose="02020603050405020304" pitchFamily="18" charset="0"/>
                <a:cs typeface="Times New Roman" panose="02020603050405020304" pitchFamily="18" charset="0"/>
              </a:rPr>
              <a:t>ReLU </a:t>
            </a:r>
            <a:r>
              <a:rPr lang="kk" dirty="0">
                <a:latin typeface="Times New Roman" panose="02020603050405020304" pitchFamily="18" charset="0"/>
                <a:cs typeface="Times New Roman" panose="02020603050405020304" pitchFamily="18" charset="0"/>
              </a:rPr>
              <a:t>.</a:t>
            </a:r>
          </a:p>
          <a:p>
            <a:r>
              <a:rPr lang="kk" dirty="0">
                <a:latin typeface="Times New Roman" panose="02020603050405020304" pitchFamily="18" charset="0"/>
                <a:cs typeface="Times New Roman" panose="02020603050405020304" pitchFamily="18" charset="0"/>
              </a:rPr>
              <a:t>4. 14 × 14 × 128 тензорын 14 × 14 × 64 тензорына түрлендіре отырып, транспозицияланған конволюцияны қолданыңыз. Ені мен биіктігінің өлшемдері өзгеріссіз қалатынын ескеріңіз; бұл Conv2DTranspose ішіндегі </a:t>
            </a:r>
            <a:r>
              <a:rPr lang="kk" dirty="0" err="1">
                <a:latin typeface="Times New Roman" panose="02020603050405020304" pitchFamily="18" charset="0"/>
                <a:cs typeface="Times New Roman" panose="02020603050405020304" pitchFamily="18" charset="0"/>
              </a:rPr>
              <a:t>stride параметрін 1-ге орнату арқылы жүзеге асырылады.</a:t>
            </a:r>
          </a:p>
          <a:p>
            <a:r>
              <a:rPr lang="kk" dirty="0" err="1">
                <a:latin typeface="Times New Roman" panose="02020603050405020304" pitchFamily="18" charset="0"/>
                <a:cs typeface="Times New Roman" panose="02020603050405020304" pitchFamily="18" charset="0"/>
              </a:rPr>
              <a:t>ағып кетуді </a:t>
            </a:r>
            <a:r>
              <a:rPr lang="kk" dirty="0">
                <a:latin typeface="Times New Roman" panose="02020603050405020304" pitchFamily="18" charset="0"/>
                <a:cs typeface="Times New Roman" panose="02020603050405020304" pitchFamily="18" charset="0"/>
              </a:rPr>
              <a:t>белсендіру функциясын қолданыңыз </a:t>
            </a:r>
            <a:r>
              <a:rPr lang="kk" dirty="0" err="1">
                <a:latin typeface="Times New Roman" panose="02020603050405020304" pitchFamily="18" charset="0"/>
                <a:cs typeface="Times New Roman" panose="02020603050405020304" pitchFamily="18" charset="0"/>
              </a:rPr>
              <a:t>ReLU </a:t>
            </a:r>
            <a:r>
              <a:rPr lang="kk" dirty="0">
                <a:latin typeface="Times New Roman" panose="02020603050405020304" pitchFamily="18" charset="0"/>
                <a:cs typeface="Times New Roman" panose="02020603050405020304" pitchFamily="18" charset="0"/>
              </a:rPr>
              <a:t>.</a:t>
            </a:r>
          </a:p>
          <a:p>
            <a:r>
              <a:rPr lang="kk" dirty="0">
                <a:latin typeface="Times New Roman" panose="02020603050405020304" pitchFamily="18" charset="0"/>
                <a:cs typeface="Times New Roman" panose="02020603050405020304" pitchFamily="18" charset="0"/>
              </a:rPr>
              <a:t>6. 14×14×64 тензорын шығыс кескін өлшеміне, 28×28×1, түрлендіре отырып, транспозицияланған орамды қолданыңыз.</a:t>
            </a:r>
          </a:p>
          <a:p>
            <a:r>
              <a:rPr lang="kk" dirty="0">
                <a:latin typeface="Times New Roman" panose="02020603050405020304" pitchFamily="18" charset="0"/>
                <a:cs typeface="Times New Roman" panose="02020603050405020304" pitchFamily="18" charset="0"/>
              </a:rPr>
              <a:t>7. </a:t>
            </a:r>
            <a:r>
              <a:rPr lang="en-US" dirty="0">
                <a:latin typeface="Times New Roman" panose="02020603050405020304" pitchFamily="18" charset="0"/>
                <a:cs typeface="Times New Roman" panose="02020603050405020304" pitchFamily="18" charset="0"/>
              </a:rPr>
              <a:t>Tanh-</a:t>
            </a:r>
            <a:r>
              <a:rPr lang="kk" dirty="0">
                <a:latin typeface="Times New Roman" panose="02020603050405020304" pitchFamily="18" charset="0"/>
                <a:cs typeface="Times New Roman" panose="02020603050405020304" pitchFamily="18" charset="0"/>
              </a:rPr>
              <a:t>ты белсендіру функциясын қолданыңыз .</a:t>
            </a:r>
            <a:endParaRPr lang="LID4096" dirty="0"/>
          </a:p>
        </p:txBody>
      </p:sp>
    </p:spTree>
    <p:extLst>
      <p:ext uri="{BB962C8B-B14F-4D97-AF65-F5344CB8AC3E}">
        <p14:creationId xmlns:p14="http://schemas.microsoft.com/office/powerpoint/2010/main" val="3567130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915823-CEB4-4002-B506-B34EB950C409}"/>
              </a:ext>
            </a:extLst>
          </p:cNvPr>
          <p:cNvSpPr>
            <a:spLocks noGrp="1"/>
          </p:cNvSpPr>
          <p:nvPr>
            <p:ph type="title"/>
          </p:nvPr>
        </p:nvSpPr>
        <p:spPr/>
        <p:txBody>
          <a:bodyPr/>
          <a:lstStyle/>
          <a:p>
            <a:endParaRPr lang="ru-RU" dirty="0"/>
          </a:p>
        </p:txBody>
      </p:sp>
      <p:sp>
        <p:nvSpPr>
          <p:cNvPr id="4" name="Объект 3">
            <a:extLst>
              <a:ext uri="{FF2B5EF4-FFF2-40B4-BE49-F238E27FC236}">
                <a16:creationId xmlns:a16="http://schemas.microsoft.com/office/drawing/2014/main" id="{6ED8923C-6D9B-49BC-9FB1-F4BE058255A1}"/>
              </a:ext>
            </a:extLst>
          </p:cNvPr>
          <p:cNvSpPr>
            <a:spLocks noGrp="1"/>
          </p:cNvSpPr>
          <p:nvPr>
            <p:ph sz="half" idx="2"/>
          </p:nvPr>
        </p:nvSpPr>
        <p:spPr>
          <a:xfrm>
            <a:off x="581193" y="2205012"/>
            <a:ext cx="11029616" cy="3923330"/>
          </a:xfrm>
        </p:spPr>
        <p:txBody>
          <a:bodyPr/>
          <a:lstStyle/>
          <a:p>
            <a:pPr algn="ctr"/>
            <a:endParaRPr lang="en-US" dirty="0"/>
          </a:p>
          <a:p>
            <a:pPr algn="ctr"/>
            <a:endParaRPr lang="en-US" dirty="0"/>
          </a:p>
          <a:p>
            <a:pPr algn="ctr"/>
            <a:endParaRPr lang="en-US" dirty="0"/>
          </a:p>
          <a:p>
            <a:pPr marL="0" indent="0" algn="ctr">
              <a:buNone/>
            </a:pPr>
            <a:r>
              <a:rPr lang="kk" sz="3600" dirty="0">
                <a:solidFill>
                  <a:srgbClr val="7030A0"/>
                </a:solidFill>
              </a:rPr>
              <a:t>НАЗАР АУДАРҒАНЫҢЫЗҒА РАҚМЕТ !!!</a:t>
            </a:r>
            <a:endParaRPr lang="ru-RU" sz="3600" dirty="0">
              <a:solidFill>
                <a:srgbClr val="7030A0"/>
              </a:solidFill>
            </a:endParaRPr>
          </a:p>
        </p:txBody>
      </p:sp>
    </p:spTree>
    <p:extLst>
      <p:ext uri="{BB962C8B-B14F-4D97-AF65-F5344CB8AC3E}">
        <p14:creationId xmlns:p14="http://schemas.microsoft.com/office/powerpoint/2010/main" val="4245694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4FD40F-C14F-4541-A41E-F214E66AA288}"/>
              </a:ext>
            </a:extLst>
          </p:cNvPr>
          <p:cNvSpPr>
            <a:spLocks noGrp="1"/>
          </p:cNvSpPr>
          <p:nvPr>
            <p:ph type="title"/>
          </p:nvPr>
        </p:nvSpPr>
        <p:spPr>
          <a:xfrm>
            <a:off x="581192" y="702156"/>
            <a:ext cx="11029616" cy="872644"/>
          </a:xfrm>
        </p:spPr>
        <p:txBody>
          <a:bodyPr/>
          <a:lstStyle/>
          <a:p>
            <a:pPr algn="ctr"/>
            <a:r>
              <a:rPr lang="kk" dirty="0">
                <a:solidFill>
                  <a:srgbClr val="FFC000"/>
                </a:solidFill>
              </a:rPr>
              <a:t>GAN </a:t>
            </a:r>
            <a:endParaRPr lang="ru-RU" dirty="0">
              <a:solidFill>
                <a:srgbClr val="FFC000"/>
              </a:solidFill>
            </a:endParaRPr>
          </a:p>
        </p:txBody>
      </p:sp>
      <p:sp>
        <p:nvSpPr>
          <p:cNvPr id="3" name="Объект 2">
            <a:extLst>
              <a:ext uri="{FF2B5EF4-FFF2-40B4-BE49-F238E27FC236}">
                <a16:creationId xmlns:a16="http://schemas.microsoft.com/office/drawing/2014/main" id="{4223CC53-DEF5-4617-80E2-E90FDD15603C}"/>
              </a:ext>
            </a:extLst>
          </p:cNvPr>
          <p:cNvSpPr>
            <a:spLocks noGrp="1"/>
          </p:cNvSpPr>
          <p:nvPr>
            <p:ph idx="1"/>
          </p:nvPr>
        </p:nvSpPr>
        <p:spPr>
          <a:xfrm>
            <a:off x="568547" y="1961572"/>
            <a:ext cx="10954865" cy="4194272"/>
          </a:xfrm>
        </p:spPr>
        <p:txBody>
          <a:bodyPr>
            <a:normAutofit/>
          </a:bodyPr>
          <a:lstStyle/>
          <a:p>
            <a:pPr algn="just">
              <a:lnSpc>
                <a:spcPct val="107000"/>
              </a:lnSpc>
              <a:spcAft>
                <a:spcPts val="800"/>
              </a:spcAft>
            </a:pPr>
            <a:r>
              <a:rPr lang="kk" dirty="0">
                <a:latin typeface="Times New Roman" panose="02020603050405020304" pitchFamily="18" charset="0"/>
                <a:cs typeface="Times New Roman" panose="02020603050405020304" pitchFamily="18" charset="0"/>
              </a:rPr>
              <a:t>Бұрынғы генератор-дискриминаторға негізделген GAN іске асырулары бір жасырын қабаты бар қарапайым беріліс нейрондық желілер болды.</a:t>
            </a:r>
          </a:p>
          <a:p>
            <a:pPr algn="just">
              <a:lnSpc>
                <a:spcPct val="107000"/>
              </a:lnSpc>
              <a:spcAft>
                <a:spcPts val="800"/>
              </a:spcAft>
            </a:pPr>
            <a:r>
              <a:rPr lang="kk" dirty="0">
                <a:latin typeface="Times New Roman" panose="02020603050405020304" pitchFamily="18" charset="0"/>
                <a:cs typeface="Times New Roman" panose="02020603050405020304" pitchFamily="18" charset="0"/>
              </a:rPr>
              <a:t>Осы қарапайымдылыққа қарамастан, GAN генераторы толық жаттығудан кейін жасаған қолжазба сандық кескіндердің көпшілігі таңқаларлықтай сенімді болып шықты.</a:t>
            </a:r>
          </a:p>
          <a:p>
            <a:pPr algn="just">
              <a:lnSpc>
                <a:spcPct val="107000"/>
              </a:lnSpc>
              <a:spcAft>
                <a:spcPts val="800"/>
              </a:spcAft>
            </a:pPr>
            <a:r>
              <a:rPr lang="kk" dirty="0">
                <a:latin typeface="Times New Roman" panose="02020603050405020304" pitchFamily="18" charset="0"/>
                <a:cs typeface="Times New Roman" panose="02020603050405020304" pitchFamily="18" charset="0"/>
              </a:rPr>
              <a:t>Тіпті адам жазған сандар ретінде танылмаған сандарда да қолжазба таңбаларының көптеген белгілері болды, мысалы, ажыратылатын сызықтар мен пішіндер, әсіресе генераторға бастапқы кіріс ретінде пайдаланылған кездейсоқ шумен салыстырғанда.</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118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17F9CD-B602-C7A9-E261-CF93A494C25D}"/>
              </a:ext>
            </a:extLst>
          </p:cNvPr>
          <p:cNvSpPr>
            <a:spLocks noGrp="1"/>
          </p:cNvSpPr>
          <p:nvPr>
            <p:ph type="title"/>
          </p:nvPr>
        </p:nvSpPr>
        <p:spPr/>
        <p:txBody>
          <a:bodyPr/>
          <a:lstStyle/>
          <a:p>
            <a:pPr algn="ctr"/>
            <a:r>
              <a:rPr lang="kk" dirty="0" err="1">
                <a:solidFill>
                  <a:srgbClr val="FFC000"/>
                </a:solidFill>
              </a:rPr>
              <a:t>Конволюциялық</a:t>
            </a:r>
            <a:r>
              <a:rPr lang="kk" dirty="0">
                <a:solidFill>
                  <a:srgbClr val="FFC000"/>
                </a:solidFill>
              </a:rPr>
              <a:t> GAN</a:t>
            </a:r>
            <a:endParaRPr lang="ru-RU" dirty="0"/>
          </a:p>
        </p:txBody>
      </p:sp>
      <p:sp>
        <p:nvSpPr>
          <p:cNvPr id="3" name="Объект 2">
            <a:extLst>
              <a:ext uri="{FF2B5EF4-FFF2-40B4-BE49-F238E27FC236}">
                <a16:creationId xmlns:a16="http://schemas.microsoft.com/office/drawing/2014/main" id="{209E02F3-83CB-FA89-6BA3-FA54AA8EF018}"/>
              </a:ext>
            </a:extLst>
          </p:cNvPr>
          <p:cNvSpPr>
            <a:spLocks noGrp="1"/>
          </p:cNvSpPr>
          <p:nvPr>
            <p:ph idx="1"/>
          </p:nvPr>
        </p:nvSpPr>
        <p:spPr/>
        <p:txBody>
          <a:bodyPr/>
          <a:lstStyle/>
          <a:p>
            <a:r>
              <a:rPr lang="kk" dirty="0">
                <a:latin typeface="Times New Roman" panose="02020603050405020304" pitchFamily="18" charset="0"/>
                <a:cs typeface="Times New Roman" panose="02020603050405020304" pitchFamily="18" charset="0"/>
              </a:rPr>
              <a:t>Неғұрлым қуатты желілік архитектурамен не нәрсеге қол жеткізе алатынымызды елестетіп көріңізші.</a:t>
            </a:r>
          </a:p>
          <a:p>
            <a:r>
              <a:rPr lang="kk" dirty="0">
                <a:latin typeface="Times New Roman" panose="02020603050405020304" pitchFamily="18" charset="0"/>
                <a:cs typeface="Times New Roman" panose="02020603050405020304" pitchFamily="18" charset="0"/>
              </a:rPr>
              <a:t>Бұл тарауда біз дәл осылай істейміз: қарапайым екі қабатты беріліс желілерінің орнына біздің генераторымыз бен дискриминаторымыз </a:t>
            </a:r>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нейрондық желілер (CNN немесе </a:t>
            </a:r>
            <a:r>
              <a:rPr lang="kk" dirty="0" err="1">
                <a:latin typeface="Times New Roman" panose="02020603050405020304" pitchFamily="18" charset="0"/>
                <a:cs typeface="Times New Roman" panose="02020603050405020304" pitchFamily="18" charset="0"/>
              </a:rPr>
              <a:t>ConvNets </a:t>
            </a:r>
            <a:r>
              <a:rPr lang="kk" dirty="0">
                <a:latin typeface="Times New Roman" panose="02020603050405020304" pitchFamily="18" charset="0"/>
                <a:cs typeface="Times New Roman" panose="02020603050405020304" pitchFamily="18" charset="0"/>
              </a:rPr>
              <a:t>) ретінде жүзеге асырылады.</a:t>
            </a:r>
          </a:p>
          <a:p>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GAN немесе DCGAN деп аталады .</a:t>
            </a:r>
          </a:p>
        </p:txBody>
      </p:sp>
    </p:spTree>
    <p:extLst>
      <p:ext uri="{BB962C8B-B14F-4D97-AF65-F5344CB8AC3E}">
        <p14:creationId xmlns:p14="http://schemas.microsoft.com/office/powerpoint/2010/main" val="2913574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E0D730-082A-FD1E-3A32-8C746A724303}"/>
              </a:ext>
            </a:extLst>
          </p:cNvPr>
          <p:cNvSpPr>
            <a:spLocks noGrp="1"/>
          </p:cNvSpPr>
          <p:nvPr>
            <p:ph type="title"/>
          </p:nvPr>
        </p:nvSpPr>
        <p:spPr/>
        <p:txBody>
          <a:bodyPr/>
          <a:lstStyle/>
          <a:p>
            <a:pPr algn="ctr"/>
            <a:r>
              <a:rPr lang="kk" dirty="0">
                <a:solidFill>
                  <a:srgbClr val="FFC000"/>
                </a:solidFill>
              </a:rPr>
              <a:t>Конволюциялық нейрондық желілер</a:t>
            </a:r>
            <a:endParaRPr lang="ru-RU" dirty="0"/>
          </a:p>
        </p:txBody>
      </p:sp>
      <p:sp>
        <p:nvSpPr>
          <p:cNvPr id="3" name="Объект 2">
            <a:extLst>
              <a:ext uri="{FF2B5EF4-FFF2-40B4-BE49-F238E27FC236}">
                <a16:creationId xmlns:a16="http://schemas.microsoft.com/office/drawing/2014/main" id="{C85FF301-9C07-036E-D81E-82AD1ACEBEA6}"/>
              </a:ext>
            </a:extLst>
          </p:cNvPr>
          <p:cNvSpPr>
            <a:spLocks noGrp="1"/>
          </p:cNvSpPr>
          <p:nvPr>
            <p:ph idx="1"/>
          </p:nvPr>
        </p:nvSpPr>
        <p:spPr>
          <a:xfrm>
            <a:off x="581191" y="1982088"/>
            <a:ext cx="11029615" cy="3650227"/>
          </a:xfrm>
        </p:spPr>
        <p:txBody>
          <a:bodyPr>
            <a:normAutofit/>
          </a:bodyPr>
          <a:lstStyle/>
          <a:p>
            <a:r>
              <a:rPr lang="kk" dirty="0">
                <a:latin typeface="Times New Roman" panose="02020603050405020304" pitchFamily="18" charset="0"/>
                <a:cs typeface="Times New Roman" panose="02020603050405020304" pitchFamily="18" charset="0"/>
              </a:rPr>
              <a:t>Нейрондары жазық, толық байланысқан қабаттарда орналасқан дәстүрлі беріліс нейрондық желіден айырмашылығы, </a:t>
            </a:r>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нейрондық желідегі ( </a:t>
            </a:r>
            <a:r>
              <a:rPr lang="kk" dirty="0" err="1">
                <a:latin typeface="Times New Roman" panose="02020603050405020304" pitchFamily="18" charset="0"/>
                <a:cs typeface="Times New Roman" panose="02020603050405020304" pitchFamily="18" charset="0"/>
              </a:rPr>
              <a:t>ConvNet </a:t>
            </a:r>
            <a:r>
              <a:rPr lang="kk" dirty="0">
                <a:latin typeface="Times New Roman" panose="02020603050405020304" pitchFamily="18" charset="0"/>
                <a:cs typeface="Times New Roman" panose="02020603050405020304" pitchFamily="18" charset="0"/>
              </a:rPr>
              <a:t>) қабаттар үш өлшемде (ені × биіктігі × тереңдігі) орналасқан. Конволюциялар кіріс қабаты бойынша бір немесе бірнеше сүзгіні жылжыту арқылы орындалады. Әрбір сүзгінің салыстырмалы түрде кішкентай қабылдау өрісі бар (ені × биіктігі), бірақ әрқашан кіріс көлемінің толық тереңдігіне дейін созылады. Кіріс қабаты бойынша жылжытудың әрбір қадамында әрбір сүзгі бір белсендіру мәнін шығарады: кіріс мәндері мен сүзгі мәндерінің нүктелік көбейтіндісі. Бұл процесс әрбір сүзгі үшін екі өлшемді белсендіру картасын шығарады. Содан кейін әрбір сүзгі шығарған белсендіру карталары үш өлшемді шығыс қабатын қалыптастыру үшін бір-бірінің үстіне жиналады; шығыс қабатының тереңдігі пайдаланылған сүзгілер санына тең.</a:t>
            </a:r>
          </a:p>
        </p:txBody>
      </p:sp>
    </p:spTree>
    <p:extLst>
      <p:ext uri="{BB962C8B-B14F-4D97-AF65-F5344CB8AC3E}">
        <p14:creationId xmlns:p14="http://schemas.microsoft.com/office/powerpoint/2010/main" val="3527588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EBB3C89-BB75-D519-1EE7-B04E0DE0E86A}"/>
              </a:ext>
            </a:extLst>
          </p:cNvPr>
          <p:cNvSpPr>
            <a:spLocks noGrp="1"/>
          </p:cNvSpPr>
          <p:nvPr>
            <p:ph type="title"/>
          </p:nvPr>
        </p:nvSpPr>
        <p:spPr/>
        <p:txBody>
          <a:bodyPr/>
          <a:lstStyle/>
          <a:p>
            <a:pPr algn="ctr"/>
            <a:r>
              <a:rPr lang="kk" dirty="0">
                <a:solidFill>
                  <a:srgbClr val="FFC000"/>
                </a:solidFill>
              </a:rPr>
              <a:t>Параметрлер</a:t>
            </a:r>
            <a:endParaRPr lang="LID4096" dirty="0">
              <a:solidFill>
                <a:srgbClr val="FFC000"/>
              </a:solidFill>
            </a:endParaRPr>
          </a:p>
        </p:txBody>
      </p:sp>
      <p:sp>
        <p:nvSpPr>
          <p:cNvPr id="3" name="Объект 2">
            <a:extLst>
              <a:ext uri="{FF2B5EF4-FFF2-40B4-BE49-F238E27FC236}">
                <a16:creationId xmlns:a16="http://schemas.microsoft.com/office/drawing/2014/main" id="{82D375F3-9C25-96EF-39E1-1EABF7C5B167}"/>
              </a:ext>
            </a:extLst>
          </p:cNvPr>
          <p:cNvSpPr>
            <a:spLocks noGrp="1"/>
          </p:cNvSpPr>
          <p:nvPr>
            <p:ph idx="1"/>
          </p:nvPr>
        </p:nvSpPr>
        <p:spPr/>
        <p:txBody>
          <a:bodyPr/>
          <a:lstStyle/>
          <a:p>
            <a:pPr algn="l"/>
            <a:r>
              <a:rPr lang="kk" dirty="0"/>
              <a:t>Сүзгі параметрлері берілген сүзгінің барлық кіріс мәндері бойынша ортақ пайдаланылатынын ескеру маңызды. Мұның интуитивті және практикалық артықшылықтары бар. Интуитивті түрде, параметрлерді ортақ пайдалану кіріс кескініндегі орналасуына қарамастан, визуалды ерекшеліктер мен пішіндерді (мысалы, сызықтар мен жиектерді) тиімді үйренуге мүмкіндік береді. Іс жүзінде, параметрлерді ортақ пайдалану оқытылатын параметрлер санын айтарлықтай азайтады. Бұл шамадан тыс сәйкестендіру қаупін азайтады және бұл әдісті дәстүрлі </a:t>
            </a:r>
            <a:r>
              <a:rPr lang="kk" dirty="0" err="1"/>
              <a:t>толық қосылған </a:t>
            </a:r>
            <a:r>
              <a:rPr lang="kk" dirty="0"/>
              <a:t>желідегідей, оқытылатын параметрлер санының сәйкес экспоненциалды өсуінсіз жоғары ажыратымдылықтағы кескіндерге масштабтауға мүмкіндік береді.</a:t>
            </a:r>
            <a:endParaRPr lang="LID4096" dirty="0"/>
          </a:p>
        </p:txBody>
      </p:sp>
    </p:spTree>
    <p:extLst>
      <p:ext uri="{BB962C8B-B14F-4D97-AF65-F5344CB8AC3E}">
        <p14:creationId xmlns:p14="http://schemas.microsoft.com/office/powerpoint/2010/main" val="1343297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FCC831E-BBAE-49DE-2B42-DDA69D1FF24A}"/>
              </a:ext>
            </a:extLst>
          </p:cNvPr>
          <p:cNvSpPr>
            <a:spLocks noGrp="1"/>
          </p:cNvSpPr>
          <p:nvPr>
            <p:ph type="title"/>
          </p:nvPr>
        </p:nvSpPr>
        <p:spPr/>
        <p:txBody>
          <a:bodyPr/>
          <a:lstStyle/>
          <a:p>
            <a:pPr algn="ctr"/>
            <a:r>
              <a:rPr lang="kk" dirty="0">
                <a:solidFill>
                  <a:srgbClr val="FFC000"/>
                </a:solidFill>
              </a:rPr>
              <a:t>Желіні визуализациялау</a:t>
            </a:r>
          </a:p>
        </p:txBody>
      </p:sp>
      <p:sp>
        <p:nvSpPr>
          <p:cNvPr id="3" name="Объект 2">
            <a:extLst>
              <a:ext uri="{FF2B5EF4-FFF2-40B4-BE49-F238E27FC236}">
                <a16:creationId xmlns:a16="http://schemas.microsoft.com/office/drawing/2014/main" id="{8989FC80-4454-0731-2D27-E03D0E234F0B}"/>
              </a:ext>
            </a:extLst>
          </p:cNvPr>
          <p:cNvSpPr>
            <a:spLocks noGrp="1"/>
          </p:cNvSpPr>
          <p:nvPr>
            <p:ph idx="1"/>
          </p:nvPr>
        </p:nvSpPr>
        <p:spPr>
          <a:xfrm>
            <a:off x="581193" y="1835440"/>
            <a:ext cx="11029615" cy="2201539"/>
          </a:xfrm>
        </p:spPr>
        <p:txBody>
          <a:bodyPr>
            <a:normAutofit/>
          </a:bodyPr>
          <a:lstStyle/>
          <a:p>
            <a:pPr algn="l"/>
            <a:r>
              <a:rPr lang="kk" dirty="0">
                <a:latin typeface="Times New Roman" panose="02020603050405020304" pitchFamily="18" charset="0"/>
                <a:cs typeface="Times New Roman" panose="02020603050405020304" pitchFamily="18" charset="0"/>
              </a:rPr>
              <a:t>Бұл модельді елестетіп көрейік. Диаграммалар көпшілік үшін (бізді қоса алғанда!) түсінуді жеңілдетеді. Бұл суретте </a:t>
            </a:r>
            <a:r>
              <a:rPr lang="kk" dirty="0" err="1">
                <a:latin typeface="Times New Roman" panose="02020603050405020304" pitchFamily="18" charset="0"/>
                <a:cs typeface="Times New Roman" panose="02020603050405020304" pitchFamily="18" charset="0"/>
              </a:rPr>
              <a:t>ConvNet-тегі кіріс және шығыс қабаттары контексіндегі орау операциялары көрсетілген </a:t>
            </a:r>
            <a:r>
              <a:rPr lang="kk" dirty="0">
                <a:latin typeface="Times New Roman" panose="02020603050405020304" pitchFamily="18" charset="0"/>
                <a:cs typeface="Times New Roman" panose="02020603050405020304" pitchFamily="18" charset="0"/>
              </a:rPr>
              <a:t>. Суретте екі өлшемді кіріс көлемінің үстіндегі бір сүзгі үшін орау операциясы көрсетілген. Іс жүзінде кіріс көлемі әдетте үш өлшемді болады және біз бір-бірінің үстіне жиналған бірнеше сүзгіні қолданамыз. Дегенмен, негізгі қағидаттар өзгеріссіз қалады: әрбір сүзгі кіріс көлемінің тереңдігіне қарамастан, әр қадам үшін бір мән шығарады. Пайдаланылған сүзгілер саны шығыс көлемінің тереңдігін анықтайды, себебі олардың нәтижесінде пайда болған белсендіру карталары бір-бірінің үстіне қойылады.</a:t>
            </a:r>
          </a:p>
        </p:txBody>
      </p:sp>
      <p:pic>
        <p:nvPicPr>
          <p:cNvPr id="5" name="Рисунок 4">
            <a:extLst>
              <a:ext uri="{FF2B5EF4-FFF2-40B4-BE49-F238E27FC236}">
                <a16:creationId xmlns:a16="http://schemas.microsoft.com/office/drawing/2014/main" id="{3020B80B-B7FE-25A7-D193-50AD4F1E9EBB}"/>
              </a:ext>
            </a:extLst>
          </p:cNvPr>
          <p:cNvPicPr>
            <a:picLocks noChangeAspect="1"/>
          </p:cNvPicPr>
          <p:nvPr/>
        </p:nvPicPr>
        <p:blipFill>
          <a:blip r:embed="rId2"/>
          <a:stretch>
            <a:fillRect/>
          </a:stretch>
        </p:blipFill>
        <p:spPr>
          <a:xfrm>
            <a:off x="2997256" y="4337772"/>
            <a:ext cx="5477639" cy="2229161"/>
          </a:xfrm>
          <a:prstGeom prst="rect">
            <a:avLst/>
          </a:prstGeom>
        </p:spPr>
      </p:pic>
    </p:spTree>
    <p:extLst>
      <p:ext uri="{BB962C8B-B14F-4D97-AF65-F5344CB8AC3E}">
        <p14:creationId xmlns:p14="http://schemas.microsoft.com/office/powerpoint/2010/main" val="2599044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90AF63-BE9C-F9C1-3978-28DF2C1078E1}"/>
              </a:ext>
            </a:extLst>
          </p:cNvPr>
          <p:cNvSpPr>
            <a:spLocks noGrp="1"/>
          </p:cNvSpPr>
          <p:nvPr>
            <p:ph type="title"/>
          </p:nvPr>
        </p:nvSpPr>
        <p:spPr/>
        <p:txBody>
          <a:bodyPr/>
          <a:lstStyle/>
          <a:p>
            <a:pPr algn="ctr"/>
            <a:r>
              <a:rPr lang="kk" dirty="0">
                <a:solidFill>
                  <a:srgbClr val="FFC000"/>
                </a:solidFill>
              </a:rPr>
              <a:t>Желіні визуализациялау</a:t>
            </a:r>
            <a:endParaRPr lang="LID4096" dirty="0"/>
          </a:p>
        </p:txBody>
      </p:sp>
      <p:pic>
        <p:nvPicPr>
          <p:cNvPr id="4" name="Объект 3">
            <a:extLst>
              <a:ext uri="{FF2B5EF4-FFF2-40B4-BE49-F238E27FC236}">
                <a16:creationId xmlns:a16="http://schemas.microsoft.com/office/drawing/2014/main" id="{2F9096AD-F0CA-30EA-5F24-21C02AD8F149}"/>
              </a:ext>
            </a:extLst>
          </p:cNvPr>
          <p:cNvPicPr>
            <a:picLocks noGrp="1" noChangeAspect="1"/>
          </p:cNvPicPr>
          <p:nvPr>
            <p:ph idx="1"/>
          </p:nvPr>
        </p:nvPicPr>
        <p:blipFill>
          <a:blip r:embed="rId2"/>
          <a:stretch>
            <a:fillRect/>
          </a:stretch>
        </p:blipFill>
        <p:spPr>
          <a:xfrm>
            <a:off x="3137087" y="2122860"/>
            <a:ext cx="5463722" cy="4112570"/>
          </a:xfrm>
          <a:prstGeom prst="rect">
            <a:avLst/>
          </a:prstGeom>
        </p:spPr>
      </p:pic>
    </p:spTree>
    <p:extLst>
      <p:ext uri="{BB962C8B-B14F-4D97-AF65-F5344CB8AC3E}">
        <p14:creationId xmlns:p14="http://schemas.microsoft.com/office/powerpoint/2010/main" val="1144925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71AE4F-FD7A-E9C3-57B4-C14610CF28E8}"/>
              </a:ext>
            </a:extLst>
          </p:cNvPr>
          <p:cNvSpPr>
            <a:spLocks noGrp="1"/>
          </p:cNvSpPr>
          <p:nvPr>
            <p:ph type="title"/>
          </p:nvPr>
        </p:nvSpPr>
        <p:spPr/>
        <p:txBody>
          <a:bodyPr/>
          <a:lstStyle/>
          <a:p>
            <a:pPr algn="ctr"/>
            <a:r>
              <a:rPr lang="kk" dirty="0">
                <a:solidFill>
                  <a:srgbClr val="FFC000"/>
                </a:solidFill>
              </a:rPr>
              <a:t>DCGAN </a:t>
            </a:r>
            <a:endParaRPr lang="ru-RU" dirty="0"/>
          </a:p>
        </p:txBody>
      </p:sp>
      <p:sp>
        <p:nvSpPr>
          <p:cNvPr id="3" name="Объект 2">
            <a:extLst>
              <a:ext uri="{FF2B5EF4-FFF2-40B4-BE49-F238E27FC236}">
                <a16:creationId xmlns:a16="http://schemas.microsoft.com/office/drawing/2014/main" id="{7CC2E110-4225-C4ED-6835-433204F4EEFA}"/>
              </a:ext>
            </a:extLst>
          </p:cNvPr>
          <p:cNvSpPr>
            <a:spLocks noGrp="1"/>
          </p:cNvSpPr>
          <p:nvPr>
            <p:ph idx="1"/>
          </p:nvPr>
        </p:nvSpPr>
        <p:spPr>
          <a:xfrm>
            <a:off x="581193" y="1830300"/>
            <a:ext cx="11029615" cy="4872057"/>
          </a:xfrm>
        </p:spPr>
        <p:txBody>
          <a:bodyPr>
            <a:normAutofit fontScale="85000" lnSpcReduction="10000"/>
          </a:bodyPr>
          <a:lstStyle/>
          <a:p>
            <a:r>
              <a:rPr lang="kk" dirty="0" err="1">
                <a:latin typeface="Times New Roman" panose="02020603050405020304" pitchFamily="18" charset="0"/>
                <a:cs typeface="Times New Roman" panose="02020603050405020304" pitchFamily="18" charset="0"/>
              </a:rPr>
              <a:t>Мец </a:t>
            </a:r>
            <a:r>
              <a:rPr lang="kk" dirty="0">
                <a:latin typeface="Times New Roman" panose="02020603050405020304" pitchFamily="18" charset="0"/>
                <a:cs typeface="Times New Roman" panose="02020603050405020304" pitchFamily="18" charset="0"/>
              </a:rPr>
              <a:t>және </a:t>
            </a:r>
            <a:r>
              <a:rPr lang="kk" dirty="0" err="1">
                <a:latin typeface="Times New Roman" panose="02020603050405020304" pitchFamily="18" charset="0"/>
                <a:cs typeface="Times New Roman" panose="02020603050405020304" pitchFamily="18" charset="0"/>
              </a:rPr>
              <a:t>Сумит </a:t>
            </a:r>
            <a:r>
              <a:rPr lang="kk" dirty="0">
                <a:latin typeface="Times New Roman" panose="02020603050405020304" pitchFamily="18" charset="0"/>
                <a:cs typeface="Times New Roman" panose="02020603050405020304" pitchFamily="18" charset="0"/>
              </a:rPr>
              <a:t>таныстырды </a:t>
            </a:r>
            <a:r>
              <a:rPr lang="kk" dirty="0" err="1">
                <a:latin typeface="Times New Roman" panose="02020603050405020304" pitchFamily="18" charset="0"/>
                <a:cs typeface="Times New Roman" panose="02020603050405020304" pitchFamily="18" charset="0"/>
              </a:rPr>
              <a:t>Чинталойдың айтуынша </a:t>
            </a:r>
            <a:r>
              <a:rPr lang="kk" dirty="0">
                <a:latin typeface="Times New Roman" panose="02020603050405020304" pitchFamily="18" charset="0"/>
                <a:cs typeface="Times New Roman" panose="02020603050405020304" pitchFamily="18" charset="0"/>
              </a:rPr>
              <a:t>, DCGAN екі жыл бұрын техника енгізілгеннен бері GAN-дардағы ең маңызды алғашқы инновациялардың бірі болды.</a:t>
            </a:r>
            <a:endParaRPr lang="en-US" dirty="0">
              <a:latin typeface="Times New Roman" panose="02020603050405020304" pitchFamily="18" charset="0"/>
              <a:cs typeface="Times New Roman" panose="02020603050405020304" pitchFamily="18" charset="0"/>
            </a:endParaRPr>
          </a:p>
          <a:p>
            <a:r>
              <a:rPr lang="kk" dirty="0" err="1">
                <a:latin typeface="Times New Roman" panose="02020603050405020304" pitchFamily="18" charset="0"/>
                <a:cs typeface="Times New Roman" panose="02020603050405020304" pitchFamily="18" charset="0"/>
              </a:rPr>
              <a:t>конволюциялық </a:t>
            </a:r>
            <a:r>
              <a:rPr lang="kk" dirty="0">
                <a:latin typeface="Times New Roman" panose="02020603050405020304" pitchFamily="18" charset="0"/>
                <a:cs typeface="Times New Roman" panose="02020603050405020304" pitchFamily="18" charset="0"/>
              </a:rPr>
              <a:t>нейрондық желілерді ( </a:t>
            </a:r>
            <a:r>
              <a:rPr lang="kk" dirty="0" err="1">
                <a:latin typeface="Times New Roman" panose="02020603050405020304" pitchFamily="18" charset="0"/>
                <a:cs typeface="Times New Roman" panose="02020603050405020304" pitchFamily="18" charset="0"/>
              </a:rPr>
              <a:t>ConvNets ) </a:t>
            </a:r>
            <a:r>
              <a:rPr lang="kk" dirty="0">
                <a:latin typeface="Times New Roman" panose="02020603050405020304" pitchFamily="18" charset="0"/>
                <a:cs typeface="Times New Roman" panose="02020603050405020304" pitchFamily="18" charset="0"/>
              </a:rPr>
              <a:t>қолдануға тырысқан алғашқы жағдай емес еді , бірақ олар </a:t>
            </a:r>
            <a:r>
              <a:rPr lang="kk" dirty="0" err="1">
                <a:latin typeface="Times New Roman" panose="02020603050405020304" pitchFamily="18" charset="0"/>
                <a:cs typeface="Times New Roman" panose="02020603050405020304" pitchFamily="18" charset="0"/>
              </a:rPr>
              <a:t>ConvNets-ті </a:t>
            </a:r>
            <a:r>
              <a:rPr lang="kk" dirty="0">
                <a:latin typeface="Times New Roman" panose="02020603050405020304" pitchFamily="18" charset="0"/>
                <a:cs typeface="Times New Roman" panose="02020603050405020304" pitchFamily="18" charset="0"/>
              </a:rPr>
              <a:t>толық көлемді GAN моделіне </a:t>
            </a:r>
            <a:endParaRPr lang="en-US" dirty="0">
              <a:latin typeface="Times New Roman" panose="02020603050405020304" pitchFamily="18" charset="0"/>
              <a:cs typeface="Times New Roman" panose="02020603050405020304" pitchFamily="18" charset="0"/>
            </a:endParaRPr>
          </a:p>
          <a:p>
            <a:r>
              <a:rPr lang="kk" dirty="0" err="1">
                <a:latin typeface="Times New Roman" panose="02020603050405020304" pitchFamily="18" charset="0"/>
                <a:cs typeface="Times New Roman" panose="02020603050405020304" pitchFamily="18" charset="0"/>
              </a:rPr>
              <a:t>ConvNet-терді </a:t>
            </a:r>
            <a:r>
              <a:rPr lang="kk" dirty="0">
                <a:latin typeface="Times New Roman" panose="02020603050405020304" pitchFamily="18" charset="0"/>
                <a:cs typeface="Times New Roman" panose="02020603050405020304" pitchFamily="18" charset="0"/>
              </a:rPr>
              <a:t>пайдалану GAN оқытуындағы көптеген қиындықтарды, соның ішінде градиент тұрақсыздығы мен қанығуды ушықтырады. Шынында да, бұл мәселелер соншалықты күрделі болып шықты, сондықтан кейбір зерттеушілер Лаплас пирамидасындағы </a:t>
            </a:r>
            <a:r>
              <a:rPr lang="kk" dirty="0" err="1">
                <a:latin typeface="Times New Roman" panose="02020603050405020304" pitchFamily="18" charset="0"/>
                <a:cs typeface="Times New Roman" panose="02020603050405020304" pitchFamily="18" charset="0"/>
              </a:rPr>
              <a:t>конволюциялық желілер каскадын пайдаланатын LAPGAN сияқты балама тәсілдерге жүгінді, бұл әрбір қабат GAN құрылымын пайдаланып бөлек ConvNet-ті оқытумен қатар </a:t>
            </a:r>
            <a:r>
              <a:rPr lang="kk" dirty="0">
                <a:latin typeface="Times New Roman" panose="02020603050405020304" pitchFamily="18" charset="0"/>
                <a:cs typeface="Times New Roman" panose="02020603050405020304" pitchFamily="18" charset="0"/>
              </a:rPr>
              <a:t>. </a:t>
            </a:r>
          </a:p>
          <a:p>
            <a:r>
              <a:rPr lang="kk" dirty="0">
                <a:latin typeface="Times New Roman" panose="02020603050405020304" pitchFamily="18" charset="0"/>
                <a:cs typeface="Times New Roman" panose="02020603050405020304" pitchFamily="18" charset="0"/>
              </a:rPr>
              <a:t>LAPGAN-ның орнына озық әдістер қолданылғандықтан, ол негізінен ескірген, сондықтан оның ішкі құрылымын түсінудің маңызы аз.</a:t>
            </a:r>
          </a:p>
          <a:p>
            <a:r>
              <a:rPr lang="kk" dirty="0">
                <a:latin typeface="Times New Roman" panose="02020603050405020304" pitchFamily="18" charset="0"/>
                <a:cs typeface="Times New Roman" panose="02020603050405020304" pitchFamily="18" charset="0"/>
              </a:rPr>
              <a:t>LAPGAN талғампаз, күрделі және есептеуді көп қажет еткенімен, жарияланған кезде ең жоғары сапалы кескіндерді шығарды, бұл түпнұсқа GAN-нан төрт есе асып түсті (сарапшылар жасалған кескіндердің 40%-ы мен 10%-ын шынайы деп қателескен).</a:t>
            </a:r>
          </a:p>
          <a:p>
            <a:r>
              <a:rPr lang="kk" dirty="0" err="1">
                <a:latin typeface="Times New Roman" panose="02020603050405020304" pitchFamily="18" charset="0"/>
                <a:cs typeface="Times New Roman" panose="02020603050405020304" pitchFamily="18" charset="0"/>
              </a:rPr>
              <a:t>ConvNet- </a:t>
            </a:r>
            <a:r>
              <a:rPr lang="kk" dirty="0">
                <a:latin typeface="Times New Roman" panose="02020603050405020304" pitchFamily="18" charset="0"/>
                <a:cs typeface="Times New Roman" panose="02020603050405020304" pitchFamily="18" charset="0"/>
              </a:rPr>
              <a:t>пен біріктірудің орасан зор әлеуетін көрсетті . DCGAN-да Рэдфорд және оның әріптестері </a:t>
            </a:r>
            <a:r>
              <a:rPr lang="kk" dirty="0" err="1">
                <a:latin typeface="Times New Roman" panose="02020603050405020304" pitchFamily="18" charset="0"/>
                <a:cs typeface="Times New Roman" panose="02020603050405020304" pitchFamily="18" charset="0"/>
              </a:rPr>
              <a:t>ConvNet-терді </a:t>
            </a:r>
            <a:r>
              <a:rPr lang="kk" dirty="0">
                <a:latin typeface="Times New Roman" panose="02020603050405020304" pitchFamily="18" charset="0"/>
                <a:cs typeface="Times New Roman" panose="02020603050405020304" pitchFamily="18" charset="0"/>
              </a:rPr>
              <a:t>негізгі GAN архитектурасына өзгерістер енгізуді немесе GAN-дарды LAPGAN сияқты күрделі модельдің ішкі бағдарламасына дейін қысқартуды қажет етпей, толық GAN құрылымына масштабтауға мүмкіндік беретін әдістер мен оңтайландыруларды енгізді.</a:t>
            </a:r>
          </a:p>
          <a:p>
            <a:r>
              <a:rPr lang="kk" dirty="0">
                <a:latin typeface="Times New Roman" panose="02020603050405020304" pitchFamily="18" charset="0"/>
                <a:cs typeface="Times New Roman" panose="02020603050405020304" pitchFamily="18" charset="0"/>
              </a:rPr>
              <a:t>Рэдфорд және т.б. қолданған негізгі әдістердің бірі - топтық нормалау, ол қолданылатын әрбір деңгейдегі кіріс деректерін нормалау арқылы оқыту процесін тұрақтандыруға көмектеседі. Топтық нормалау дегеніміз не және ол қалай жұмыс істейтінін толығырақ қарастырайық.</a:t>
            </a:r>
          </a:p>
        </p:txBody>
      </p:sp>
    </p:spTree>
    <p:extLst>
      <p:ext uri="{BB962C8B-B14F-4D97-AF65-F5344CB8AC3E}">
        <p14:creationId xmlns:p14="http://schemas.microsoft.com/office/powerpoint/2010/main" val="4162295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1DF99C-6AD9-3D21-2619-BF6941DA782C}"/>
              </a:ext>
            </a:extLst>
          </p:cNvPr>
          <p:cNvSpPr>
            <a:spLocks noGrp="1"/>
          </p:cNvSpPr>
          <p:nvPr>
            <p:ph type="title"/>
          </p:nvPr>
        </p:nvSpPr>
        <p:spPr/>
        <p:txBody>
          <a:bodyPr/>
          <a:lstStyle/>
          <a:p>
            <a:pPr algn="ctr"/>
            <a:r>
              <a:rPr lang="kk" dirty="0">
                <a:solidFill>
                  <a:srgbClr val="FFC000"/>
                </a:solidFill>
              </a:rPr>
              <a:t>Қалыптастыру</a:t>
            </a:r>
            <a:endParaRPr lang="LID4096" dirty="0">
              <a:solidFill>
                <a:srgbClr val="FFC000"/>
              </a:solidFill>
            </a:endParaRPr>
          </a:p>
        </p:txBody>
      </p:sp>
      <p:sp>
        <p:nvSpPr>
          <p:cNvPr id="3" name="Объект 2">
            <a:extLst>
              <a:ext uri="{FF2B5EF4-FFF2-40B4-BE49-F238E27FC236}">
                <a16:creationId xmlns:a16="http://schemas.microsoft.com/office/drawing/2014/main" id="{C348E89C-7EA8-9B31-6653-E06D1B1A7C65}"/>
              </a:ext>
            </a:extLst>
          </p:cNvPr>
          <p:cNvSpPr>
            <a:spLocks noGrp="1"/>
          </p:cNvSpPr>
          <p:nvPr>
            <p:ph idx="1"/>
          </p:nvPr>
        </p:nvSpPr>
        <p:spPr>
          <a:xfrm>
            <a:off x="581192" y="2180496"/>
            <a:ext cx="11029615" cy="4424585"/>
          </a:xfrm>
        </p:spPr>
        <p:txBody>
          <a:bodyPr>
            <a:normAutofit fontScale="92500" lnSpcReduction="10000"/>
          </a:bodyPr>
          <a:lstStyle/>
          <a:p>
            <a:r>
              <a:rPr lang="kk" dirty="0">
                <a:latin typeface="Times New Roman" panose="02020603050405020304" pitchFamily="18" charset="0"/>
                <a:cs typeface="Times New Roman" panose="02020603050405020304" pitchFamily="18" charset="0"/>
              </a:rPr>
              <a:t>Нормализация дегеніміз не және кіріс функцияларының мәндерін нормалау неліктен қажет екенін қарастырған пайдалы. Нормализация - деректердің орташа мәні нөлге, ал дисперсиясы бірге тең болатындай етіп масштабтау. Бұған әрбір x деректер нүктесінен орташа μ мәнін алып тастау және нәтижені стандартты ауытқуға бөлу арқылы қол жеткізіледі:</a:t>
            </a:r>
          </a:p>
          <a:p>
            <a:endParaRPr lang="ru-RU" dirty="0">
              <a:latin typeface="Times New Roman" panose="02020603050405020304" pitchFamily="18" charset="0"/>
              <a:cs typeface="Times New Roman" panose="02020603050405020304" pitchFamily="18" charset="0"/>
            </a:endParaRPr>
          </a:p>
          <a:p>
            <a:r>
              <a:rPr lang="kk" dirty="0">
                <a:latin typeface="Times New Roman" panose="02020603050405020304" pitchFamily="18" charset="0"/>
                <a:cs typeface="Times New Roman" panose="02020603050405020304" pitchFamily="18" charset="0"/>
              </a:rPr>
              <a:t>Нормализацияның бірнеше артықшылығы бар. Мүмкін, ең маңыздысы, ол әртүрлі шкаладағы ерекшеліктерді салыстыруды жеңілдетеді және нәтижесінде оқу процесін ерекшеліктердің шкаласына онша сезімтал етпейді. Келесі (өте ойдан шығарылған) мысалды қарастырайық. Біз отбасының ай сайынғы шығындарын екі ерекшелікке негіздеп болжауға тырысып жатырмыз деп елестетіп көріңіз: жылдық отбасы табысы және отбасы мөлшері. Біз, әдетте, отбасы неғұрлым көп табыс тапса, соғұрлым көп жұмсайды деп күтеміз; ал отбасы неғұрлым үлкен болса, соғұрлым көп жұмсайды. Дегенмен, бұл ерекшеліктердің шкалалары айтарлықтай ерекшеленеді - жылдық табыстағы қосымша 10 доллар отбасының қанша ақша жұмсайтынына әсер етпейді, бірақ қосымша 10 отбасы мүшесі кез келген отбасы бюджетіне зиян келтіруі мүмкін. Нормализация бұл мәселені әрбір ерекшеліктің мәнін стандартталған шкала бойынша масштабтау арқылы шешеді, сондықтан әрбір деректер нүктесі номиналды мәнімен емес, берілген деректер нүктесінің орташа мәннен қанша стандартты ауытқуы бар екенін көрсететін салыстырмалы «ұпаймен» көрсетіледі.</a:t>
            </a:r>
            <a:endParaRPr lang="LID4096"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9B842F52-D4EA-3CC4-0E2B-2BB9C1D065B1}"/>
              </a:ext>
            </a:extLst>
          </p:cNvPr>
          <p:cNvPicPr>
            <a:picLocks noChangeAspect="1"/>
          </p:cNvPicPr>
          <p:nvPr/>
        </p:nvPicPr>
        <p:blipFill>
          <a:blip r:embed="rId2"/>
          <a:stretch>
            <a:fillRect/>
          </a:stretch>
        </p:blipFill>
        <p:spPr>
          <a:xfrm>
            <a:off x="5463133" y="3144500"/>
            <a:ext cx="1265733" cy="568999"/>
          </a:xfrm>
          <a:prstGeom prst="rect">
            <a:avLst/>
          </a:prstGeom>
        </p:spPr>
      </p:pic>
    </p:spTree>
    <p:extLst>
      <p:ext uri="{BB962C8B-B14F-4D97-AF65-F5344CB8AC3E}">
        <p14:creationId xmlns:p14="http://schemas.microsoft.com/office/powerpoint/2010/main" val="3709923775"/>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TM03457464[[fn=Дивиденд]]</Template>
  <TotalTime>960</TotalTime>
  <Words>1314</Words>
  <Application>Microsoft Office PowerPoint</Application>
  <PresentationFormat>Широкоэкранный</PresentationFormat>
  <Paragraphs>52</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Corbel</vt:lpstr>
      <vt:lpstr>Gill Sans MT</vt:lpstr>
      <vt:lpstr>Times New Roman</vt:lpstr>
      <vt:lpstr>Wingdings 2</vt:lpstr>
      <vt:lpstr>Дивиденд</vt:lpstr>
      <vt:lpstr>Дәріс-3 </vt:lpstr>
      <vt:lpstr>GAN </vt:lpstr>
      <vt:lpstr>Конволюциялық GAN</vt:lpstr>
      <vt:lpstr>Конволюциялық нейрондық желілер</vt:lpstr>
      <vt:lpstr>Параметрлер</vt:lpstr>
      <vt:lpstr>Желіні визуализациялау</vt:lpstr>
      <vt:lpstr>Желіні визуализациялау</vt:lpstr>
      <vt:lpstr>DCGAN </vt:lpstr>
      <vt:lpstr>Қалыптастыру</vt:lpstr>
      <vt:lpstr>DCGAN көмегімен қолжазба сандарын жасау</vt:lpstr>
      <vt:lpstr>DCGAN көмегімен қолжазба сандарын жасау</vt:lpstr>
      <vt:lpstr>Бағдарлама коды</vt:lpstr>
      <vt:lpstr>Бағдарлама коды</vt:lpstr>
      <vt:lpstr>Бағдарлама коды</vt:lpstr>
      <vt:lpstr>Бағдарлама коды</vt:lpstr>
      <vt:lpstr>Бағдарлама коды</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DETERMINING WEB APPLICATION VULNERABILITIES USING MACHINE LEARNING METHODS</dc:title>
  <dc:creator>Владислав Карюкин</dc:creator>
  <cp:lastModifiedBy>Владислав Карюкин</cp:lastModifiedBy>
  <cp:revision>35</cp:revision>
  <dcterms:created xsi:type="dcterms:W3CDTF">2023-08-13T17:19:25Z</dcterms:created>
  <dcterms:modified xsi:type="dcterms:W3CDTF">2026-02-27T05:41:47Z</dcterms:modified>
</cp:coreProperties>
</file>